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Roboto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BioRhyme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-558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3834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>
            <a:spLocks noGrp="1"/>
          </p:cNvSpPr>
          <p:nvPr>
            <p:ph type="pic" idx="2"/>
          </p:nvPr>
        </p:nvSpPr>
        <p:spPr>
          <a:xfrm>
            <a:off x="0" y="3"/>
            <a:ext cx="7089136" cy="6875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icture with Caption">
  <p:cSld name="1_Picture with 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>
            <a:spLocks noGrp="1"/>
          </p:cNvSpPr>
          <p:nvPr>
            <p:ph type="pic" idx="2"/>
          </p:nvPr>
        </p:nvSpPr>
        <p:spPr>
          <a:xfrm>
            <a:off x="4819792" y="691617"/>
            <a:ext cx="1489740" cy="14897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2"/>
          <p:cNvSpPr>
            <a:spLocks noGrp="1"/>
          </p:cNvSpPr>
          <p:nvPr>
            <p:ph type="pic" idx="3"/>
          </p:nvPr>
        </p:nvSpPr>
        <p:spPr>
          <a:xfrm>
            <a:off x="8412748" y="1929797"/>
            <a:ext cx="1489740" cy="14897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2"/>
          <p:cNvSpPr>
            <a:spLocks noGrp="1"/>
          </p:cNvSpPr>
          <p:nvPr>
            <p:ph type="pic" idx="4"/>
          </p:nvPr>
        </p:nvSpPr>
        <p:spPr>
          <a:xfrm>
            <a:off x="6663060" y="4748226"/>
            <a:ext cx="1489740" cy="14897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>
            <a:spLocks noGrp="1"/>
          </p:cNvSpPr>
          <p:nvPr>
            <p:ph type="pic" idx="5"/>
          </p:nvPr>
        </p:nvSpPr>
        <p:spPr>
          <a:xfrm>
            <a:off x="3092709" y="4748226"/>
            <a:ext cx="1489740" cy="14897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Vertical Title and Text">
  <p:cSld name="1_Vertical Title and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>
            <a:spLocks noGrp="1"/>
          </p:cNvSpPr>
          <p:nvPr>
            <p:ph type="pic" idx="2"/>
          </p:nvPr>
        </p:nvSpPr>
        <p:spPr>
          <a:xfrm>
            <a:off x="0" y="0"/>
            <a:ext cx="3091542" cy="33799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3"/>
          </p:nvPr>
        </p:nvSpPr>
        <p:spPr>
          <a:xfrm>
            <a:off x="3091541" y="3379936"/>
            <a:ext cx="3251201" cy="34780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>
            <a:spLocks noGrp="1"/>
          </p:cNvSpPr>
          <p:nvPr>
            <p:ph type="pic" idx="4"/>
          </p:nvPr>
        </p:nvSpPr>
        <p:spPr>
          <a:xfrm>
            <a:off x="0" y="3379936"/>
            <a:ext cx="3091541" cy="34780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>
            <a:spLocks noGrp="1"/>
          </p:cNvSpPr>
          <p:nvPr>
            <p:ph type="pic" idx="5"/>
          </p:nvPr>
        </p:nvSpPr>
        <p:spPr>
          <a:xfrm>
            <a:off x="3091540" y="0"/>
            <a:ext cx="3251202" cy="33799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>
            <a:spLocks noGrp="1"/>
          </p:cNvSpPr>
          <p:nvPr>
            <p:ph type="pic" idx="2"/>
          </p:nvPr>
        </p:nvSpPr>
        <p:spPr>
          <a:xfrm>
            <a:off x="604846" y="3765962"/>
            <a:ext cx="1489739" cy="14897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>
            <a:spLocks noGrp="1"/>
          </p:cNvSpPr>
          <p:nvPr>
            <p:ph type="pic" idx="3"/>
          </p:nvPr>
        </p:nvSpPr>
        <p:spPr>
          <a:xfrm>
            <a:off x="2857176" y="2906758"/>
            <a:ext cx="1489739" cy="14897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>
            <a:spLocks noGrp="1"/>
          </p:cNvSpPr>
          <p:nvPr>
            <p:ph type="pic" idx="4"/>
          </p:nvPr>
        </p:nvSpPr>
        <p:spPr>
          <a:xfrm>
            <a:off x="9249536" y="3706723"/>
            <a:ext cx="1489739" cy="14897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>
            <a:spLocks noGrp="1"/>
          </p:cNvSpPr>
          <p:nvPr>
            <p:ph type="pic" idx="5"/>
          </p:nvPr>
        </p:nvSpPr>
        <p:spPr>
          <a:xfrm>
            <a:off x="8431605" y="1296219"/>
            <a:ext cx="1489739" cy="14897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>
            <a:spLocks noGrp="1"/>
          </p:cNvSpPr>
          <p:nvPr>
            <p:ph type="pic" idx="6"/>
          </p:nvPr>
        </p:nvSpPr>
        <p:spPr>
          <a:xfrm>
            <a:off x="5299610" y="2523928"/>
            <a:ext cx="2677982" cy="267253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>
            <a:spLocks noGrp="1"/>
          </p:cNvSpPr>
          <p:nvPr>
            <p:ph type="pic" idx="2"/>
          </p:nvPr>
        </p:nvSpPr>
        <p:spPr>
          <a:xfrm>
            <a:off x="6131857" y="-23594"/>
            <a:ext cx="3039035" cy="68815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>
  <p:cSld name="Vertical Title and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>
            <a:spLocks noGrp="1"/>
          </p:cNvSpPr>
          <p:nvPr>
            <p:ph type="pic" idx="2"/>
          </p:nvPr>
        </p:nvSpPr>
        <p:spPr>
          <a:xfrm>
            <a:off x="1" y="2500820"/>
            <a:ext cx="2201936" cy="43571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6"/>
          <p:cNvSpPr>
            <a:spLocks noGrp="1"/>
          </p:cNvSpPr>
          <p:nvPr>
            <p:ph type="pic" idx="3"/>
          </p:nvPr>
        </p:nvSpPr>
        <p:spPr>
          <a:xfrm>
            <a:off x="7604758" y="0"/>
            <a:ext cx="458724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>
            <a:spLocks noGrp="1"/>
          </p:cNvSpPr>
          <p:nvPr>
            <p:ph type="pic" idx="2"/>
          </p:nvPr>
        </p:nvSpPr>
        <p:spPr>
          <a:xfrm>
            <a:off x="7917700" y="0"/>
            <a:ext cx="367922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>
            <a:spLocks noGrp="1"/>
          </p:cNvSpPr>
          <p:nvPr>
            <p:ph type="pic" idx="2"/>
          </p:nvPr>
        </p:nvSpPr>
        <p:spPr>
          <a:xfrm>
            <a:off x="1200450" y="0"/>
            <a:ext cx="40117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8139948" y="393700"/>
            <a:ext cx="2819400" cy="595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>
            <a:spLocks noGrp="1"/>
          </p:cNvSpPr>
          <p:nvPr>
            <p:ph type="pic" idx="2"/>
          </p:nvPr>
        </p:nvSpPr>
        <p:spPr>
          <a:xfrm>
            <a:off x="-1" y="1183242"/>
            <a:ext cx="5712423" cy="57003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Picture with Caption">
  <p:cSld name="2_Picture with Caption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7040295" y="1466380"/>
            <a:ext cx="5151705" cy="53916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2350262" y="3243862"/>
            <a:ext cx="1804400" cy="18019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1"/>
          <p:cNvSpPr>
            <a:spLocks noGrp="1"/>
          </p:cNvSpPr>
          <p:nvPr>
            <p:ph type="pic" idx="3"/>
          </p:nvPr>
        </p:nvSpPr>
        <p:spPr>
          <a:xfrm>
            <a:off x="4518308" y="3243862"/>
            <a:ext cx="1804400" cy="18019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1"/>
          <p:cNvSpPr>
            <a:spLocks noGrp="1"/>
          </p:cNvSpPr>
          <p:nvPr>
            <p:ph type="pic" idx="4"/>
          </p:nvPr>
        </p:nvSpPr>
        <p:spPr>
          <a:xfrm>
            <a:off x="6677973" y="3243862"/>
            <a:ext cx="1804400" cy="180190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1"/>
          <p:cNvSpPr>
            <a:spLocks noGrp="1"/>
          </p:cNvSpPr>
          <p:nvPr>
            <p:ph type="pic" idx="5"/>
          </p:nvPr>
        </p:nvSpPr>
        <p:spPr>
          <a:xfrm>
            <a:off x="8822776" y="1261382"/>
            <a:ext cx="1937751" cy="378438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>
            <a:spLocks noGrp="1"/>
          </p:cNvSpPr>
          <p:nvPr>
            <p:ph type="pic" idx="2"/>
          </p:nvPr>
        </p:nvSpPr>
        <p:spPr>
          <a:xfrm>
            <a:off x="0" y="0"/>
            <a:ext cx="6858000" cy="6875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Vertical Text">
  <p:cSld name="1_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>
            <a:spLocks noGrp="1"/>
          </p:cNvSpPr>
          <p:nvPr>
            <p:ph type="pic" idx="2"/>
          </p:nvPr>
        </p:nvSpPr>
        <p:spPr>
          <a:xfrm>
            <a:off x="3475039" y="1390650"/>
            <a:ext cx="3939947" cy="492306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>
            <a:spLocks noGrp="1"/>
          </p:cNvSpPr>
          <p:nvPr>
            <p:ph type="pic" idx="2"/>
          </p:nvPr>
        </p:nvSpPr>
        <p:spPr>
          <a:xfrm>
            <a:off x="1209674" y="2209401"/>
            <a:ext cx="2495551" cy="25125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4"/>
          <p:cNvSpPr>
            <a:spLocks noGrp="1"/>
          </p:cNvSpPr>
          <p:nvPr>
            <p:ph type="pic" idx="3"/>
          </p:nvPr>
        </p:nvSpPr>
        <p:spPr>
          <a:xfrm>
            <a:off x="4862957" y="2938072"/>
            <a:ext cx="2495551" cy="25125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24"/>
          <p:cNvSpPr>
            <a:spLocks noGrp="1"/>
          </p:cNvSpPr>
          <p:nvPr>
            <p:ph type="pic" idx="4"/>
          </p:nvPr>
        </p:nvSpPr>
        <p:spPr>
          <a:xfrm>
            <a:off x="8486776" y="2227003"/>
            <a:ext cx="2495551" cy="25125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Vertical Text">
  <p:cSld name="2_Title and Vertical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>
            <a:spLocks noGrp="1"/>
          </p:cNvSpPr>
          <p:nvPr>
            <p:ph type="pic" idx="2"/>
          </p:nvPr>
        </p:nvSpPr>
        <p:spPr>
          <a:xfrm>
            <a:off x="5096436" y="1761566"/>
            <a:ext cx="7095564" cy="43165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with Caption">
  <p:cSld name="3_Content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>
            <a:spLocks noGrp="1"/>
          </p:cNvSpPr>
          <p:nvPr>
            <p:ph type="pic" idx="2"/>
          </p:nvPr>
        </p:nvSpPr>
        <p:spPr>
          <a:xfrm>
            <a:off x="1223466" y="1535263"/>
            <a:ext cx="2413000" cy="2404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26"/>
          <p:cNvSpPr>
            <a:spLocks noGrp="1"/>
          </p:cNvSpPr>
          <p:nvPr>
            <p:ph type="pic" idx="3"/>
          </p:nvPr>
        </p:nvSpPr>
        <p:spPr>
          <a:xfrm>
            <a:off x="4264770" y="1535263"/>
            <a:ext cx="2413000" cy="24047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Picture with Caption">
  <p:cSld name="3_Picture with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>
            <a:spLocks noGrp="1"/>
          </p:cNvSpPr>
          <p:nvPr>
            <p:ph type="pic" idx="2"/>
          </p:nvPr>
        </p:nvSpPr>
        <p:spPr>
          <a:xfrm>
            <a:off x="1" y="1"/>
            <a:ext cx="7911549" cy="58044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Vertical Text">
  <p:cSld name="3_Title and Vertical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>
            <a:spLocks noGrp="1"/>
          </p:cNvSpPr>
          <p:nvPr>
            <p:ph type="pic" idx="2"/>
          </p:nvPr>
        </p:nvSpPr>
        <p:spPr>
          <a:xfrm>
            <a:off x="928924" y="2090050"/>
            <a:ext cx="6589473" cy="4063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Vertical Title and Text">
  <p:cSld name="2_Vertical Title and 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9"/>
          <p:cNvSpPr>
            <a:spLocks noGrp="1"/>
          </p:cNvSpPr>
          <p:nvPr>
            <p:ph type="pic" idx="2"/>
          </p:nvPr>
        </p:nvSpPr>
        <p:spPr>
          <a:xfrm>
            <a:off x="5864828" y="914398"/>
            <a:ext cx="2514600" cy="59436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29"/>
          <p:cNvSpPr>
            <a:spLocks noGrp="1"/>
          </p:cNvSpPr>
          <p:nvPr>
            <p:ph type="pic" idx="3"/>
          </p:nvPr>
        </p:nvSpPr>
        <p:spPr>
          <a:xfrm>
            <a:off x="8484537" y="1846"/>
            <a:ext cx="3707462" cy="685615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Vertical Text">
  <p:cSld name="4_Title and Vertical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0" y="986118"/>
            <a:ext cx="5952566" cy="58718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Vertical Title and Text">
  <p:cSld name="3_Vertical Title and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Vertical Text">
  <p:cSld name="5_Title and Vertical 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Vertical Title and Text">
  <p:cSld name="4_Vertical Title and 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928661" y="489098"/>
            <a:ext cx="3663041" cy="39751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1857376" y="2743200"/>
            <a:ext cx="1785938" cy="164306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6"/>
          <p:cNvSpPr>
            <a:spLocks noGrp="1"/>
          </p:cNvSpPr>
          <p:nvPr>
            <p:ph type="pic" idx="3"/>
          </p:nvPr>
        </p:nvSpPr>
        <p:spPr>
          <a:xfrm>
            <a:off x="3829047" y="1757361"/>
            <a:ext cx="2671766" cy="216455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>
            <a:spLocks noGrp="1"/>
          </p:cNvSpPr>
          <p:nvPr>
            <p:ph type="pic" idx="4"/>
          </p:nvPr>
        </p:nvSpPr>
        <p:spPr>
          <a:xfrm>
            <a:off x="6715122" y="2693191"/>
            <a:ext cx="1171578" cy="12287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6"/>
          <p:cNvSpPr>
            <a:spLocks noGrp="1"/>
          </p:cNvSpPr>
          <p:nvPr>
            <p:ph type="pic" idx="5"/>
          </p:nvPr>
        </p:nvSpPr>
        <p:spPr>
          <a:xfrm>
            <a:off x="8087170" y="2839639"/>
            <a:ext cx="2142680" cy="21466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>
            <a:spLocks noGrp="1"/>
          </p:cNvSpPr>
          <p:nvPr>
            <p:ph type="pic" idx="6"/>
          </p:nvPr>
        </p:nvSpPr>
        <p:spPr>
          <a:xfrm>
            <a:off x="5058904" y="4096938"/>
            <a:ext cx="2827795" cy="19895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>
            <a:spLocks noGrp="1"/>
          </p:cNvSpPr>
          <p:nvPr>
            <p:ph type="pic" idx="7"/>
          </p:nvPr>
        </p:nvSpPr>
        <p:spPr>
          <a:xfrm>
            <a:off x="3858752" y="4254101"/>
            <a:ext cx="1084723" cy="11037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Vertical Title and Text">
  <p:cSld name="5_Vertical Title and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>
            <a:spLocks noGrp="1"/>
          </p:cNvSpPr>
          <p:nvPr>
            <p:ph type="pic" idx="2"/>
          </p:nvPr>
        </p:nvSpPr>
        <p:spPr>
          <a:xfrm>
            <a:off x="0" y="3630161"/>
            <a:ext cx="12192000" cy="32278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Vertical Title and Text">
  <p:cSld name="6_Vertical Title and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5322954" y="713241"/>
            <a:ext cx="2425150" cy="24672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8"/>
          <p:cNvSpPr>
            <a:spLocks noGrp="1"/>
          </p:cNvSpPr>
          <p:nvPr>
            <p:ph type="pic" idx="3"/>
          </p:nvPr>
        </p:nvSpPr>
        <p:spPr>
          <a:xfrm>
            <a:off x="5322954" y="3617629"/>
            <a:ext cx="2425150" cy="19947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8"/>
          <p:cNvSpPr>
            <a:spLocks noGrp="1"/>
          </p:cNvSpPr>
          <p:nvPr>
            <p:ph type="pic" idx="4"/>
          </p:nvPr>
        </p:nvSpPr>
        <p:spPr>
          <a:xfrm>
            <a:off x="8006520" y="713241"/>
            <a:ext cx="3021495" cy="61626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>
            <a:spLocks noGrp="1"/>
          </p:cNvSpPr>
          <p:nvPr>
            <p:ph type="pic" idx="2"/>
          </p:nvPr>
        </p:nvSpPr>
        <p:spPr>
          <a:xfrm>
            <a:off x="6634196" y="1028653"/>
            <a:ext cx="4712677" cy="47126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Vertical Title and Text">
  <p:cSld name="7_Vertical Title and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>
            <a:spLocks noGrp="1"/>
          </p:cNvSpPr>
          <p:nvPr>
            <p:ph type="pic" idx="2"/>
          </p:nvPr>
        </p:nvSpPr>
        <p:spPr>
          <a:xfrm>
            <a:off x="6663362" y="1378045"/>
            <a:ext cx="4423738" cy="43974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4"/>
          <p:cNvPicPr preferRelativeResize="0"/>
          <p:nvPr/>
        </p:nvPicPr>
        <p:blipFill rotWithShape="1">
          <a:blip r:embed="rId3">
            <a:alphaModFix/>
          </a:blip>
          <a:srcRect t="8698" b="8698"/>
          <a:stretch/>
        </p:blipFill>
        <p:spPr>
          <a:xfrm>
            <a:off x="0" y="0"/>
            <a:ext cx="12192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BCDBF">
                  <a:alpha val="69411"/>
                </a:srgbClr>
              </a:gs>
              <a:gs pos="61000">
                <a:srgbClr val="F59D83">
                  <a:alpha val="69411"/>
                </a:srgbClr>
              </a:gs>
              <a:gs pos="100000">
                <a:srgbClr val="F59D83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4"/>
          <p:cNvSpPr txBox="1"/>
          <p:nvPr/>
        </p:nvSpPr>
        <p:spPr>
          <a:xfrm>
            <a:off x="2213273" y="4446872"/>
            <a:ext cx="77655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 l a n e j a m e n t o  d o  P r o j e t o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4"/>
          <p:cNvSpPr/>
          <p:nvPr/>
        </p:nvSpPr>
        <p:spPr>
          <a:xfrm>
            <a:off x="10699029" y="3025508"/>
            <a:ext cx="807000" cy="807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4"/>
          <p:cNvSpPr txBox="1"/>
          <p:nvPr/>
        </p:nvSpPr>
        <p:spPr>
          <a:xfrm>
            <a:off x="884125" y="1261100"/>
            <a:ext cx="10423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Corpo de Bombeiros Militar Do Distrito Federal - CBMDF</a:t>
            </a:r>
            <a:endParaRPr sz="7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1825625"/>
            <a:ext cx="970597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/>
          <p:nvPr/>
        </p:nvSpPr>
        <p:spPr>
          <a:xfrm>
            <a:off x="617485" y="1567825"/>
            <a:ext cx="11585521" cy="4219972"/>
          </a:xfrm>
          <a:custGeom>
            <a:avLst/>
            <a:gdLst/>
            <a:ahLst/>
            <a:cxnLst/>
            <a:rect l="l" t="t" r="r" b="b"/>
            <a:pathLst>
              <a:path w="7344229" h="4921250" extrusionOk="0">
                <a:moveTo>
                  <a:pt x="0" y="0"/>
                </a:moveTo>
                <a:lnTo>
                  <a:pt x="7344229" y="0"/>
                </a:lnTo>
                <a:lnTo>
                  <a:pt x="7344229" y="339166"/>
                </a:lnTo>
                <a:lnTo>
                  <a:pt x="1178010" y="339166"/>
                </a:lnTo>
                <a:lnTo>
                  <a:pt x="248665" y="2497418"/>
                </a:lnTo>
                <a:lnTo>
                  <a:pt x="1178010" y="4655670"/>
                </a:lnTo>
                <a:lnTo>
                  <a:pt x="7344229" y="4655670"/>
                </a:lnTo>
                <a:lnTo>
                  <a:pt x="7344229" y="4921250"/>
                </a:lnTo>
                <a:lnTo>
                  <a:pt x="0" y="492125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cxnSp>
        <p:nvCxnSpPr>
          <p:cNvPr id="255" name="Google Shape;255;p43"/>
          <p:cNvCxnSpPr/>
          <p:nvPr/>
        </p:nvCxnSpPr>
        <p:spPr>
          <a:xfrm>
            <a:off x="1335325" y="0"/>
            <a:ext cx="736500" cy="1780800"/>
          </a:xfrm>
          <a:prstGeom prst="straightConnector1">
            <a:avLst/>
          </a:prstGeom>
          <a:noFill/>
          <a:ln w="9525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6" name="Google Shape;256;p43"/>
          <p:cNvCxnSpPr/>
          <p:nvPr/>
        </p:nvCxnSpPr>
        <p:spPr>
          <a:xfrm flipH="1">
            <a:off x="530765" y="1779519"/>
            <a:ext cx="1533300" cy="1947000"/>
          </a:xfrm>
          <a:prstGeom prst="straightConnector1">
            <a:avLst/>
          </a:prstGeom>
          <a:noFill/>
          <a:ln w="9525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7" name="Google Shape;257;p43"/>
          <p:cNvCxnSpPr/>
          <p:nvPr/>
        </p:nvCxnSpPr>
        <p:spPr>
          <a:xfrm>
            <a:off x="531148" y="3726426"/>
            <a:ext cx="1545900" cy="1914600"/>
          </a:xfrm>
          <a:prstGeom prst="straightConnector1">
            <a:avLst/>
          </a:prstGeom>
          <a:noFill/>
          <a:ln w="9525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8" name="Google Shape;258;p43"/>
          <p:cNvCxnSpPr/>
          <p:nvPr/>
        </p:nvCxnSpPr>
        <p:spPr>
          <a:xfrm>
            <a:off x="1563925" y="0"/>
            <a:ext cx="524100" cy="1297800"/>
          </a:xfrm>
          <a:prstGeom prst="straightConnector1">
            <a:avLst/>
          </a:prstGeom>
          <a:noFill/>
          <a:ln w="9525" cap="flat" cmpd="sng">
            <a:solidFill>
              <a:srgbClr val="F06C4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9" name="Google Shape;259;p43"/>
          <p:cNvSpPr/>
          <p:nvPr/>
        </p:nvSpPr>
        <p:spPr>
          <a:xfrm>
            <a:off x="2315556" y="5949215"/>
            <a:ext cx="605100" cy="605100"/>
          </a:xfrm>
          <a:prstGeom prst="ellipse">
            <a:avLst/>
          </a:prstGeom>
          <a:solidFill>
            <a:srgbClr val="F06C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3"/>
          <p:cNvSpPr/>
          <p:nvPr/>
        </p:nvSpPr>
        <p:spPr>
          <a:xfrm>
            <a:off x="903366" y="5062122"/>
            <a:ext cx="259328" cy="2470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59" y="13229"/>
                </a:moveTo>
                <a:lnTo>
                  <a:pt x="15693" y="18960"/>
                </a:lnTo>
                <a:lnTo>
                  <a:pt x="10800" y="16251"/>
                </a:lnTo>
                <a:lnTo>
                  <a:pt x="5893" y="18960"/>
                </a:lnTo>
                <a:lnTo>
                  <a:pt x="6840" y="13229"/>
                </a:lnTo>
                <a:lnTo>
                  <a:pt x="2868" y="9188"/>
                </a:lnTo>
                <a:lnTo>
                  <a:pt x="8346" y="8343"/>
                </a:lnTo>
                <a:lnTo>
                  <a:pt x="10800" y="3143"/>
                </a:lnTo>
                <a:lnTo>
                  <a:pt x="13254" y="8343"/>
                </a:lnTo>
                <a:lnTo>
                  <a:pt x="18731" y="9188"/>
                </a:lnTo>
                <a:cubicBezTo>
                  <a:pt x="18731" y="9188"/>
                  <a:pt x="14759" y="13229"/>
                  <a:pt x="14759" y="13229"/>
                </a:cubicBezTo>
                <a:close/>
                <a:moveTo>
                  <a:pt x="21600" y="8370"/>
                </a:moveTo>
                <a:cubicBezTo>
                  <a:pt x="21600" y="7961"/>
                  <a:pt x="21184" y="7800"/>
                  <a:pt x="20872" y="7744"/>
                </a:cubicBezTo>
                <a:lnTo>
                  <a:pt x="14355" y="6751"/>
                </a:lnTo>
                <a:lnTo>
                  <a:pt x="11437" y="557"/>
                </a:lnTo>
                <a:cubicBezTo>
                  <a:pt x="11319" y="300"/>
                  <a:pt x="11099" y="0"/>
                  <a:pt x="10800" y="0"/>
                </a:cubicBezTo>
                <a:cubicBezTo>
                  <a:pt x="10501" y="0"/>
                  <a:pt x="10281" y="300"/>
                  <a:pt x="10164" y="557"/>
                </a:cubicBezTo>
                <a:lnTo>
                  <a:pt x="7243" y="6751"/>
                </a:lnTo>
                <a:lnTo>
                  <a:pt x="727" y="7744"/>
                </a:lnTo>
                <a:cubicBezTo>
                  <a:pt x="403" y="7800"/>
                  <a:pt x="0" y="7961"/>
                  <a:pt x="0" y="8370"/>
                </a:cubicBezTo>
                <a:cubicBezTo>
                  <a:pt x="0" y="8616"/>
                  <a:pt x="167" y="8846"/>
                  <a:pt x="323" y="9025"/>
                </a:cubicBezTo>
                <a:lnTo>
                  <a:pt x="5048" y="13841"/>
                </a:lnTo>
                <a:lnTo>
                  <a:pt x="3932" y="20648"/>
                </a:lnTo>
                <a:cubicBezTo>
                  <a:pt x="3921" y="20743"/>
                  <a:pt x="3907" y="20824"/>
                  <a:pt x="3907" y="20919"/>
                </a:cubicBezTo>
                <a:cubicBezTo>
                  <a:pt x="3907" y="21274"/>
                  <a:pt x="4074" y="21600"/>
                  <a:pt x="4452" y="21600"/>
                </a:cubicBezTo>
                <a:cubicBezTo>
                  <a:pt x="4634" y="21600"/>
                  <a:pt x="4803" y="21533"/>
                  <a:pt x="4971" y="21437"/>
                </a:cubicBezTo>
                <a:lnTo>
                  <a:pt x="10800" y="18224"/>
                </a:lnTo>
                <a:lnTo>
                  <a:pt x="16628" y="21437"/>
                </a:lnTo>
                <a:cubicBezTo>
                  <a:pt x="16783" y="21533"/>
                  <a:pt x="16965" y="21600"/>
                  <a:pt x="17147" y="21600"/>
                </a:cubicBezTo>
                <a:cubicBezTo>
                  <a:pt x="17524" y="21600"/>
                  <a:pt x="17680" y="21288"/>
                  <a:pt x="17680" y="20919"/>
                </a:cubicBezTo>
                <a:cubicBezTo>
                  <a:pt x="17680" y="20824"/>
                  <a:pt x="17680" y="20743"/>
                  <a:pt x="17666" y="20648"/>
                </a:cubicBezTo>
                <a:lnTo>
                  <a:pt x="16550" y="13841"/>
                </a:lnTo>
                <a:lnTo>
                  <a:pt x="21263" y="9025"/>
                </a:lnTo>
                <a:cubicBezTo>
                  <a:pt x="21431" y="8846"/>
                  <a:pt x="21600" y="8616"/>
                  <a:pt x="21600" y="83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43"/>
          <p:cNvGrpSpPr/>
          <p:nvPr/>
        </p:nvGrpSpPr>
        <p:grpSpPr>
          <a:xfrm>
            <a:off x="2499740" y="6139151"/>
            <a:ext cx="253619" cy="251988"/>
            <a:chOff x="3451475" y="2730500"/>
            <a:chExt cx="253619" cy="251988"/>
          </a:xfrm>
        </p:grpSpPr>
        <p:sp>
          <p:nvSpPr>
            <p:cNvPr id="262" name="Google Shape;262;p43"/>
            <p:cNvSpPr/>
            <p:nvPr/>
          </p:nvSpPr>
          <p:spPr>
            <a:xfrm>
              <a:off x="3565775" y="2730500"/>
              <a:ext cx="139319" cy="1394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357" y="2866"/>
                  </a:moveTo>
                  <a:cubicBezTo>
                    <a:pt x="16574" y="2724"/>
                    <a:pt x="16743" y="2459"/>
                    <a:pt x="16743" y="2192"/>
                  </a:cubicBezTo>
                  <a:cubicBezTo>
                    <a:pt x="16743" y="1905"/>
                    <a:pt x="16595" y="1687"/>
                    <a:pt x="16357" y="1519"/>
                  </a:cubicBezTo>
                  <a:cubicBezTo>
                    <a:pt x="14883" y="529"/>
                    <a:pt x="12589" y="0"/>
                    <a:pt x="10824" y="0"/>
                  </a:cubicBezTo>
                  <a:cubicBezTo>
                    <a:pt x="4857" y="0"/>
                    <a:pt x="0" y="4845"/>
                    <a:pt x="0" y="10800"/>
                  </a:cubicBezTo>
                  <a:cubicBezTo>
                    <a:pt x="0" y="16756"/>
                    <a:pt x="4857" y="21600"/>
                    <a:pt x="10824" y="21600"/>
                  </a:cubicBezTo>
                  <a:cubicBezTo>
                    <a:pt x="15390" y="21600"/>
                    <a:pt x="19523" y="18636"/>
                    <a:pt x="21045" y="14343"/>
                  </a:cubicBezTo>
                  <a:cubicBezTo>
                    <a:pt x="21309" y="13572"/>
                    <a:pt x="21600" y="12584"/>
                    <a:pt x="21600" y="11788"/>
                  </a:cubicBezTo>
                  <a:cubicBezTo>
                    <a:pt x="21600" y="11309"/>
                    <a:pt x="21309" y="10945"/>
                    <a:pt x="20823" y="10945"/>
                  </a:cubicBezTo>
                  <a:cubicBezTo>
                    <a:pt x="20342" y="10945"/>
                    <a:pt x="14735" y="14466"/>
                    <a:pt x="13942" y="14921"/>
                  </a:cubicBezTo>
                  <a:lnTo>
                    <a:pt x="9275" y="12342"/>
                  </a:lnTo>
                  <a:lnTo>
                    <a:pt x="9275" y="6942"/>
                  </a:lnTo>
                  <a:cubicBezTo>
                    <a:pt x="9275" y="6942"/>
                    <a:pt x="16357" y="2866"/>
                    <a:pt x="16357" y="28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3"/>
            <p:cNvSpPr/>
            <p:nvPr/>
          </p:nvSpPr>
          <p:spPr>
            <a:xfrm>
              <a:off x="3451475" y="2825750"/>
              <a:ext cx="156946" cy="156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418" y="16559"/>
                  </a:moveTo>
                  <a:cubicBezTo>
                    <a:pt x="5663" y="16559"/>
                    <a:pt x="5043" y="15938"/>
                    <a:pt x="5043" y="15186"/>
                  </a:cubicBezTo>
                  <a:cubicBezTo>
                    <a:pt x="5043" y="14437"/>
                    <a:pt x="5663" y="13812"/>
                    <a:pt x="6418" y="13812"/>
                  </a:cubicBezTo>
                  <a:cubicBezTo>
                    <a:pt x="7164" y="13812"/>
                    <a:pt x="7788" y="14437"/>
                    <a:pt x="7788" y="15186"/>
                  </a:cubicBezTo>
                  <a:cubicBezTo>
                    <a:pt x="7788" y="15938"/>
                    <a:pt x="7164" y="16559"/>
                    <a:pt x="6418" y="16559"/>
                  </a:cubicBezTo>
                  <a:close/>
                  <a:moveTo>
                    <a:pt x="816" y="14606"/>
                  </a:moveTo>
                  <a:cubicBezTo>
                    <a:pt x="300" y="15122"/>
                    <a:pt x="0" y="15831"/>
                    <a:pt x="0" y="16559"/>
                  </a:cubicBezTo>
                  <a:cubicBezTo>
                    <a:pt x="0" y="17289"/>
                    <a:pt x="300" y="17997"/>
                    <a:pt x="816" y="18489"/>
                  </a:cubicBezTo>
                  <a:lnTo>
                    <a:pt x="3092" y="20807"/>
                  </a:lnTo>
                  <a:cubicBezTo>
                    <a:pt x="3603" y="21300"/>
                    <a:pt x="4312" y="21600"/>
                    <a:pt x="5043" y="21600"/>
                  </a:cubicBezTo>
                  <a:cubicBezTo>
                    <a:pt x="5771" y="21600"/>
                    <a:pt x="6479" y="21300"/>
                    <a:pt x="6972" y="20807"/>
                  </a:cubicBezTo>
                  <a:lnTo>
                    <a:pt x="21600" y="6179"/>
                  </a:lnTo>
                  <a:cubicBezTo>
                    <a:pt x="18790" y="5062"/>
                    <a:pt x="16538" y="2809"/>
                    <a:pt x="15426" y="0"/>
                  </a:cubicBezTo>
                  <a:cubicBezTo>
                    <a:pt x="15426" y="0"/>
                    <a:pt x="816" y="14606"/>
                    <a:pt x="816" y="146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" name="Google Shape;264;p43"/>
          <p:cNvSpPr txBox="1"/>
          <p:nvPr/>
        </p:nvSpPr>
        <p:spPr>
          <a:xfrm>
            <a:off x="3327086" y="5791785"/>
            <a:ext cx="222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 err="1">
                <a:solidFill>
                  <a:srgbClr val="262626"/>
                </a:solidFill>
                <a:latin typeface="BioRhyme"/>
                <a:ea typeface="BioRhyme"/>
                <a:cs typeface="BioRhyme"/>
                <a:sym typeface="BioRhyme"/>
              </a:rPr>
              <a:t>Justificativa</a:t>
            </a:r>
            <a:endParaRPr sz="1600" b="1" i="0" u="none" strike="noStrike" cap="none" dirty="0">
              <a:solidFill>
                <a:srgbClr val="262626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65" name="Google Shape;265;p43"/>
          <p:cNvSpPr/>
          <p:nvPr/>
        </p:nvSpPr>
        <p:spPr>
          <a:xfrm>
            <a:off x="3267161" y="6092039"/>
            <a:ext cx="8809500" cy="5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cronograma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formulado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com base no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plano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ensino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, de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acordo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artefatos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exigidos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controle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300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3076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grupo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definiu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datas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específicas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para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atividade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devido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processo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interação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300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escolhido</a:t>
            </a:r>
            <a:r>
              <a:rPr lang="en-US" sz="1300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b="0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3"/>
          <p:cNvSpPr txBox="1"/>
          <p:nvPr/>
        </p:nvSpPr>
        <p:spPr>
          <a:xfrm>
            <a:off x="2315543" y="598058"/>
            <a:ext cx="5075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rgbClr val="262626"/>
                </a:solidFill>
                <a:latin typeface="BioRhyme"/>
                <a:ea typeface="BioRhyme"/>
                <a:cs typeface="BioRhyme"/>
                <a:sym typeface="BioRhyme"/>
              </a:rPr>
              <a:t>Cronograma</a:t>
            </a:r>
            <a:endParaRPr sz="3200" b="1" i="0" u="none" strike="noStrike" cap="none">
              <a:solidFill>
                <a:srgbClr val="262626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267" name="Google Shape;267;p43"/>
          <p:cNvCxnSpPr/>
          <p:nvPr/>
        </p:nvCxnSpPr>
        <p:spPr>
          <a:xfrm>
            <a:off x="2486029" y="1181406"/>
            <a:ext cx="696600" cy="0"/>
          </a:xfrm>
          <a:prstGeom prst="straightConnector1">
            <a:avLst/>
          </a:prstGeom>
          <a:noFill/>
          <a:ln w="25400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43"/>
          <p:cNvSpPr/>
          <p:nvPr/>
        </p:nvSpPr>
        <p:spPr>
          <a:xfrm>
            <a:off x="757737" y="1766975"/>
            <a:ext cx="11445110" cy="3883150"/>
          </a:xfrm>
          <a:custGeom>
            <a:avLst/>
            <a:gdLst/>
            <a:ahLst/>
            <a:cxnLst/>
            <a:rect l="l" t="t" r="r" b="b"/>
            <a:pathLst>
              <a:path w="7255220" h="4528455" extrusionOk="0">
                <a:moveTo>
                  <a:pt x="974977" y="0"/>
                </a:moveTo>
                <a:lnTo>
                  <a:pt x="7255220" y="0"/>
                </a:lnTo>
                <a:lnTo>
                  <a:pt x="7255220" y="106937"/>
                </a:lnTo>
                <a:lnTo>
                  <a:pt x="1089001" y="106937"/>
                </a:lnTo>
                <a:lnTo>
                  <a:pt x="159657" y="2265189"/>
                </a:lnTo>
                <a:lnTo>
                  <a:pt x="1089001" y="4423441"/>
                </a:lnTo>
                <a:lnTo>
                  <a:pt x="7255220" y="4423441"/>
                </a:lnTo>
                <a:lnTo>
                  <a:pt x="7255220" y="4528455"/>
                </a:lnTo>
                <a:lnTo>
                  <a:pt x="974977" y="4528455"/>
                </a:lnTo>
                <a:lnTo>
                  <a:pt x="0" y="2264228"/>
                </a:lnTo>
                <a:lnTo>
                  <a:pt x="974977" y="0"/>
                </a:ln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4"/>
          <p:cNvPicPr preferRelativeResize="0"/>
          <p:nvPr/>
        </p:nvPicPr>
        <p:blipFill rotWithShape="1">
          <a:blip r:embed="rId3">
            <a:alphaModFix/>
          </a:blip>
          <a:srcRect t="5705" b="5696"/>
          <a:stretch/>
        </p:blipFill>
        <p:spPr>
          <a:xfrm>
            <a:off x="0" y="0"/>
            <a:ext cx="12191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BCDBF">
                  <a:alpha val="69411"/>
                </a:srgbClr>
              </a:gs>
              <a:gs pos="61000">
                <a:srgbClr val="F59D83">
                  <a:alpha val="69411"/>
                </a:srgbClr>
              </a:gs>
              <a:gs pos="100000">
                <a:srgbClr val="F59D83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4"/>
          <p:cNvSpPr txBox="1"/>
          <p:nvPr/>
        </p:nvSpPr>
        <p:spPr>
          <a:xfrm>
            <a:off x="2213273" y="3837272"/>
            <a:ext cx="7765454" cy="58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4"/>
          <p:cNvSpPr/>
          <p:nvPr/>
        </p:nvSpPr>
        <p:spPr>
          <a:xfrm>
            <a:off x="3028950" y="2466373"/>
            <a:ext cx="879774" cy="87977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4"/>
          <p:cNvSpPr txBox="1"/>
          <p:nvPr/>
        </p:nvSpPr>
        <p:spPr>
          <a:xfrm>
            <a:off x="2384724" y="2771686"/>
            <a:ext cx="7422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US" sz="7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Obrigado!</a:t>
            </a:r>
            <a:endParaRPr sz="7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5"/>
          <p:cNvSpPr/>
          <p:nvPr/>
        </p:nvSpPr>
        <p:spPr>
          <a:xfrm>
            <a:off x="8707070" y="687119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5"/>
          <p:cNvSpPr/>
          <p:nvPr/>
        </p:nvSpPr>
        <p:spPr>
          <a:xfrm>
            <a:off x="5108319" y="480073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5"/>
          <p:cNvSpPr/>
          <p:nvPr/>
        </p:nvSpPr>
        <p:spPr>
          <a:xfrm>
            <a:off x="8085495" y="4832606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5"/>
          <p:cNvSpPr/>
          <p:nvPr/>
        </p:nvSpPr>
        <p:spPr>
          <a:xfrm>
            <a:off x="3368011" y="4577906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5"/>
          <p:cNvSpPr/>
          <p:nvPr/>
        </p:nvSpPr>
        <p:spPr>
          <a:xfrm>
            <a:off x="843059" y="4994542"/>
            <a:ext cx="1996037" cy="326901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5"/>
          <p:cNvSpPr/>
          <p:nvPr/>
        </p:nvSpPr>
        <p:spPr>
          <a:xfrm>
            <a:off x="9718940" y="5199160"/>
            <a:ext cx="2113800" cy="327000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5"/>
          <p:cNvSpPr txBox="1"/>
          <p:nvPr/>
        </p:nvSpPr>
        <p:spPr>
          <a:xfrm>
            <a:off x="9750234" y="5484580"/>
            <a:ext cx="1719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12/0022613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@tamarabarbosa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5"/>
          <p:cNvSpPr txBox="1"/>
          <p:nvPr/>
        </p:nvSpPr>
        <p:spPr>
          <a:xfrm>
            <a:off x="9750234" y="5253483"/>
            <a:ext cx="18201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Tâmara Barbosa Tavares</a:t>
            </a:r>
            <a:endParaRPr sz="12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5"/>
          <p:cNvSpPr txBox="1"/>
          <p:nvPr/>
        </p:nvSpPr>
        <p:spPr>
          <a:xfrm>
            <a:off x="1066809" y="5287651"/>
            <a:ext cx="171897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15/0143800	@paulohgontijoo</a:t>
            </a:r>
            <a:endParaRPr sz="12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5"/>
          <p:cNvSpPr txBox="1"/>
          <p:nvPr/>
        </p:nvSpPr>
        <p:spPr>
          <a:xfrm>
            <a:off x="784174" y="5056957"/>
            <a:ext cx="2113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Paulo Henrique Costa Gontijo</a:t>
            </a:r>
            <a:endParaRPr sz="1200" b="1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5"/>
          <p:cNvSpPr txBox="1"/>
          <p:nvPr/>
        </p:nvSpPr>
        <p:spPr>
          <a:xfrm>
            <a:off x="1064844" y="2320725"/>
            <a:ext cx="44048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Grupo 10</a:t>
            </a:r>
            <a:endParaRPr sz="40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19" name="Google Shape;119;p35"/>
          <p:cNvSpPr txBox="1"/>
          <p:nvPr/>
        </p:nvSpPr>
        <p:spPr>
          <a:xfrm>
            <a:off x="1006404" y="2966689"/>
            <a:ext cx="70428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Equipe</a:t>
            </a:r>
            <a:endParaRPr sz="80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20" name="Google Shape;120;p35"/>
          <p:cNvSpPr/>
          <p:nvPr/>
        </p:nvSpPr>
        <p:spPr>
          <a:xfrm>
            <a:off x="10195938" y="1268539"/>
            <a:ext cx="1995900" cy="327000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5"/>
          <p:cNvSpPr txBox="1"/>
          <p:nvPr/>
        </p:nvSpPr>
        <p:spPr>
          <a:xfrm>
            <a:off x="10264807" y="1544826"/>
            <a:ext cx="171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19/0127708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@danieloda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5"/>
          <p:cNvSpPr txBox="1"/>
          <p:nvPr/>
        </p:nvSpPr>
        <p:spPr>
          <a:xfrm>
            <a:off x="10264807" y="1313729"/>
            <a:ext cx="1927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Daniel Ashton Oda</a:t>
            </a:r>
            <a:endParaRPr sz="12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5"/>
          <p:cNvSpPr/>
          <p:nvPr/>
        </p:nvSpPr>
        <p:spPr>
          <a:xfrm>
            <a:off x="2295768" y="1024274"/>
            <a:ext cx="2113800" cy="327000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5"/>
          <p:cNvSpPr txBox="1"/>
          <p:nvPr/>
        </p:nvSpPr>
        <p:spPr>
          <a:xfrm>
            <a:off x="2706071" y="1330576"/>
            <a:ext cx="1719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16/0133581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@lucaskishima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5"/>
          <p:cNvSpPr txBox="1"/>
          <p:nvPr/>
        </p:nvSpPr>
        <p:spPr>
          <a:xfrm>
            <a:off x="2482321" y="1067395"/>
            <a:ext cx="1927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Lucas Kishima</a:t>
            </a:r>
            <a:endParaRPr sz="12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35"/>
          <p:cNvPicPr preferRelativeResize="0"/>
          <p:nvPr/>
        </p:nvPicPr>
        <p:blipFill rotWithShape="1">
          <a:blip r:embed="rId3">
            <a:alphaModFix/>
          </a:blip>
          <a:srcRect l="79" r="79"/>
          <a:stretch/>
        </p:blipFill>
        <p:spPr>
          <a:xfrm>
            <a:off x="4819800" y="687125"/>
            <a:ext cx="1489800" cy="148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5"/>
          <p:cNvPicPr preferRelativeResize="0"/>
          <p:nvPr/>
        </p:nvPicPr>
        <p:blipFill rotWithShape="1">
          <a:blip r:embed="rId4">
            <a:alphaModFix/>
          </a:blip>
          <a:srcRect t="20016" b="20016"/>
          <a:stretch/>
        </p:blipFill>
        <p:spPr>
          <a:xfrm>
            <a:off x="8412125" y="886038"/>
            <a:ext cx="1489800" cy="148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5"/>
          <p:cNvPicPr preferRelativeResize="0"/>
          <p:nvPr/>
        </p:nvPicPr>
        <p:blipFill rotWithShape="1">
          <a:blip r:embed="rId5">
            <a:alphaModFix/>
          </a:blip>
          <a:srcRect t="12879" b="12886"/>
          <a:stretch/>
        </p:blipFill>
        <p:spPr>
          <a:xfrm>
            <a:off x="7795025" y="5002888"/>
            <a:ext cx="1489800" cy="148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9" name="Google Shape;129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2675" y="4748188"/>
            <a:ext cx="1489800" cy="148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0" name="Google Shape;130;p35"/>
          <p:cNvSpPr/>
          <p:nvPr/>
        </p:nvSpPr>
        <p:spPr>
          <a:xfrm>
            <a:off x="6887895" y="2793144"/>
            <a:ext cx="1376565" cy="1334427"/>
          </a:xfrm>
          <a:custGeom>
            <a:avLst/>
            <a:gdLst/>
            <a:ahLst/>
            <a:cxnLst/>
            <a:rect l="l" t="t" r="r" b="b"/>
            <a:pathLst>
              <a:path w="1376565" h="1334427" extrusionOk="0">
                <a:moveTo>
                  <a:pt x="631695" y="0"/>
                </a:moveTo>
                <a:cubicBezTo>
                  <a:pt x="1043075" y="0"/>
                  <a:pt x="1376565" y="333490"/>
                  <a:pt x="1376565" y="744870"/>
                </a:cubicBezTo>
                <a:cubicBezTo>
                  <a:pt x="1376565" y="950560"/>
                  <a:pt x="1293193" y="1136778"/>
                  <a:pt x="1158398" y="1271573"/>
                </a:cubicBezTo>
                <a:lnTo>
                  <a:pt x="1082218" y="1334427"/>
                </a:lnTo>
                <a:lnTo>
                  <a:pt x="1136857" y="1233761"/>
                </a:lnTo>
                <a:cubicBezTo>
                  <a:pt x="1174550" y="1144646"/>
                  <a:pt x="1195393" y="1046669"/>
                  <a:pt x="1195393" y="943824"/>
                </a:cubicBezTo>
                <a:cubicBezTo>
                  <a:pt x="1195393" y="532444"/>
                  <a:pt x="861903" y="198954"/>
                  <a:pt x="450523" y="198954"/>
                </a:cubicBezTo>
                <a:cubicBezTo>
                  <a:pt x="296255" y="198954"/>
                  <a:pt x="152941" y="245851"/>
                  <a:pt x="34059" y="326166"/>
                </a:cubicBezTo>
                <a:lnTo>
                  <a:pt x="0" y="354268"/>
                </a:lnTo>
                <a:lnTo>
                  <a:pt x="14037" y="328406"/>
                </a:lnTo>
                <a:cubicBezTo>
                  <a:pt x="147896" y="130270"/>
                  <a:pt x="374583" y="0"/>
                  <a:pt x="631695" y="0"/>
                </a:cubicBez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12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5"/>
          <p:cNvSpPr/>
          <p:nvPr/>
        </p:nvSpPr>
        <p:spPr>
          <a:xfrm>
            <a:off x="8376763" y="3374564"/>
            <a:ext cx="1995900" cy="327000"/>
          </a:xfrm>
          <a:prstGeom prst="rect">
            <a:avLst/>
          </a:prstGeom>
          <a:solidFill>
            <a:srgbClr val="FBCD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5"/>
          <p:cNvSpPr txBox="1"/>
          <p:nvPr/>
        </p:nvSpPr>
        <p:spPr>
          <a:xfrm>
            <a:off x="8445632" y="3650851"/>
            <a:ext cx="171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Matrícula: 17/0164411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@VictorAmaralC</a:t>
            </a: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5"/>
          <p:cNvSpPr txBox="1"/>
          <p:nvPr/>
        </p:nvSpPr>
        <p:spPr>
          <a:xfrm>
            <a:off x="8445632" y="3419754"/>
            <a:ext cx="1927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Victor Amaral Cerqueira</a:t>
            </a:r>
            <a:endParaRPr sz="1200" b="1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2950" y="2992063"/>
            <a:ext cx="1489800" cy="1489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6"/>
          <p:cNvPicPr preferRelativeResize="0"/>
          <p:nvPr/>
        </p:nvPicPr>
        <p:blipFill rotWithShape="1">
          <a:blip r:embed="rId3">
            <a:alphaModFix/>
          </a:blip>
          <a:srcRect l="35256" t="1681" r="6236" b="4913"/>
          <a:stretch/>
        </p:blipFill>
        <p:spPr>
          <a:xfrm>
            <a:off x="3273763" y="1541975"/>
            <a:ext cx="2620325" cy="4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6"/>
          <p:cNvPicPr preferRelativeResize="0"/>
          <p:nvPr/>
        </p:nvPicPr>
        <p:blipFill rotWithShape="1">
          <a:blip r:embed="rId4">
            <a:alphaModFix/>
          </a:blip>
          <a:srcRect l="3171" r="61555"/>
          <a:stretch/>
        </p:blipFill>
        <p:spPr>
          <a:xfrm>
            <a:off x="6281413" y="1541975"/>
            <a:ext cx="2620326" cy="4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6"/>
          <p:cNvPicPr preferRelativeResize="0"/>
          <p:nvPr/>
        </p:nvPicPr>
        <p:blipFill rotWithShape="1">
          <a:blip r:embed="rId5">
            <a:alphaModFix/>
          </a:blip>
          <a:srcRect l="2433" t="4043" r="46869" b="8428"/>
          <a:stretch/>
        </p:blipFill>
        <p:spPr>
          <a:xfrm>
            <a:off x="9334425" y="1541975"/>
            <a:ext cx="2620325" cy="45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/>
          <p:cNvPicPr preferRelativeResize="0"/>
          <p:nvPr/>
        </p:nvPicPr>
        <p:blipFill rotWithShape="1">
          <a:blip r:embed="rId6">
            <a:alphaModFix/>
          </a:blip>
          <a:srcRect r="49824" b="12326"/>
          <a:stretch/>
        </p:blipFill>
        <p:spPr>
          <a:xfrm>
            <a:off x="177425" y="1541975"/>
            <a:ext cx="2620325" cy="451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6"/>
          <p:cNvSpPr txBox="1"/>
          <p:nvPr/>
        </p:nvSpPr>
        <p:spPr>
          <a:xfrm>
            <a:off x="3218989" y="247349"/>
            <a:ext cx="5754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Sites Avaliados</a:t>
            </a:r>
            <a:endParaRPr sz="32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144" name="Google Shape;144;p36"/>
          <p:cNvCxnSpPr/>
          <p:nvPr/>
        </p:nvCxnSpPr>
        <p:spPr>
          <a:xfrm>
            <a:off x="5741875" y="934955"/>
            <a:ext cx="680100" cy="0"/>
          </a:xfrm>
          <a:prstGeom prst="straightConnector1">
            <a:avLst/>
          </a:prstGeom>
          <a:noFill/>
          <a:ln w="31750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36"/>
          <p:cNvSpPr txBox="1"/>
          <p:nvPr/>
        </p:nvSpPr>
        <p:spPr>
          <a:xfrm>
            <a:off x="207400" y="6186175"/>
            <a:ext cx="2620200" cy="2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Câmara Legislativa</a:t>
            </a:r>
            <a:endParaRPr/>
          </a:p>
        </p:txBody>
      </p:sp>
      <p:sp>
        <p:nvSpPr>
          <p:cNvPr id="146" name="Google Shape;146;p36"/>
          <p:cNvSpPr txBox="1"/>
          <p:nvPr/>
        </p:nvSpPr>
        <p:spPr>
          <a:xfrm>
            <a:off x="3273838" y="6132075"/>
            <a:ext cx="2620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Portal do Documento Eletrônico do Contribuinte</a:t>
            </a:r>
            <a:endParaRPr/>
          </a:p>
        </p:txBody>
      </p:sp>
      <p:sp>
        <p:nvSpPr>
          <p:cNvPr id="147" name="Google Shape;147;p36"/>
          <p:cNvSpPr txBox="1"/>
          <p:nvPr/>
        </p:nvSpPr>
        <p:spPr>
          <a:xfrm>
            <a:off x="6421975" y="6186175"/>
            <a:ext cx="26202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Correios</a:t>
            </a:r>
            <a:endParaRPr/>
          </a:p>
        </p:txBody>
      </p:sp>
      <p:sp>
        <p:nvSpPr>
          <p:cNvPr id="148" name="Google Shape;148;p36"/>
          <p:cNvSpPr txBox="1"/>
          <p:nvPr/>
        </p:nvSpPr>
        <p:spPr>
          <a:xfrm>
            <a:off x="9387900" y="6186175"/>
            <a:ext cx="26202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CBMDF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7"/>
          <p:cNvPicPr preferRelativeResize="0"/>
          <p:nvPr/>
        </p:nvPicPr>
        <p:blipFill rotWithShape="1">
          <a:blip r:embed="rId3">
            <a:alphaModFix/>
          </a:blip>
          <a:srcRect l="14023" t="8376" r="14023" b="7772"/>
          <a:stretch/>
        </p:blipFill>
        <p:spPr>
          <a:xfrm>
            <a:off x="695325" y="2795575"/>
            <a:ext cx="4221224" cy="36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7"/>
          <p:cNvSpPr txBox="1"/>
          <p:nvPr/>
        </p:nvSpPr>
        <p:spPr>
          <a:xfrm>
            <a:off x="5582000" y="1058400"/>
            <a:ext cx="6087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Ao analisar os sites escolhidos pelos integrantes, de forma individual, o grupo concordou na escolha do site do Corpo de Bombeiros Militar do DF. 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Tal escolha foi pautada na observação de vários requisitos que vão contra a eficiência do uso para o usuário final, tornando-se uma ótima referência para o trabalho proposto pela disciplina.</a:t>
            </a:r>
            <a:endParaRPr sz="27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7"/>
          <p:cNvSpPr txBox="1"/>
          <p:nvPr/>
        </p:nvSpPr>
        <p:spPr>
          <a:xfrm>
            <a:off x="1013454" y="915734"/>
            <a:ext cx="4769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Escolha</a:t>
            </a:r>
            <a:endParaRPr sz="54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56" name="Google Shape;156;p37"/>
          <p:cNvSpPr txBox="1"/>
          <p:nvPr/>
        </p:nvSpPr>
        <p:spPr>
          <a:xfrm>
            <a:off x="1013455" y="473688"/>
            <a:ext cx="2173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Nossa</a:t>
            </a:r>
            <a:endParaRPr sz="3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157" name="Google Shape;157;p37"/>
          <p:cNvCxnSpPr/>
          <p:nvPr/>
        </p:nvCxnSpPr>
        <p:spPr>
          <a:xfrm>
            <a:off x="1076148" y="1839085"/>
            <a:ext cx="3148800" cy="0"/>
          </a:xfrm>
          <a:prstGeom prst="straightConnector1">
            <a:avLst/>
          </a:prstGeom>
          <a:noFill/>
          <a:ln w="38100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37"/>
          <p:cNvSpPr txBox="1"/>
          <p:nvPr/>
        </p:nvSpPr>
        <p:spPr>
          <a:xfrm>
            <a:off x="1071138" y="1926312"/>
            <a:ext cx="20577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CBMDF</a:t>
            </a:r>
            <a:endParaRPr sz="35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8"/>
          <p:cNvPicPr preferRelativeResize="0"/>
          <p:nvPr/>
        </p:nvPicPr>
        <p:blipFill rotWithShape="1">
          <a:blip r:embed="rId3">
            <a:alphaModFix/>
          </a:blip>
          <a:srcRect l="15674" r="15667"/>
          <a:stretch/>
        </p:blipFill>
        <p:spPr>
          <a:xfrm>
            <a:off x="0" y="0"/>
            <a:ext cx="7089125" cy="68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8"/>
          <p:cNvSpPr/>
          <p:nvPr/>
        </p:nvSpPr>
        <p:spPr>
          <a:xfrm>
            <a:off x="4991100" y="0"/>
            <a:ext cx="7200900" cy="6875931"/>
          </a:xfrm>
          <a:custGeom>
            <a:avLst/>
            <a:gdLst/>
            <a:ahLst/>
            <a:cxnLst/>
            <a:rect l="l" t="t" r="r" b="b"/>
            <a:pathLst>
              <a:path w="7200900" h="6875931" extrusionOk="0">
                <a:moveTo>
                  <a:pt x="0" y="0"/>
                </a:moveTo>
                <a:lnTo>
                  <a:pt x="7200900" y="0"/>
                </a:lnTo>
                <a:lnTo>
                  <a:pt x="7200900" y="6875931"/>
                </a:lnTo>
                <a:lnTo>
                  <a:pt x="0" y="6875931"/>
                </a:lnTo>
                <a:lnTo>
                  <a:pt x="0" y="6875930"/>
                </a:lnTo>
                <a:lnTo>
                  <a:pt x="838818" y="6875930"/>
                </a:lnTo>
                <a:lnTo>
                  <a:pt x="2098036" y="3303497"/>
                </a:lnTo>
                <a:lnTo>
                  <a:pt x="85783" y="17933"/>
                </a:lnTo>
                <a:lnTo>
                  <a:pt x="0" y="1763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aaaaaaa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51012" y="3"/>
            <a:ext cx="7089136" cy="6875928"/>
          </a:xfrm>
          <a:custGeom>
            <a:avLst/>
            <a:gdLst/>
            <a:ahLst/>
            <a:cxnLst/>
            <a:rect l="l" t="t" r="r" b="b"/>
            <a:pathLst>
              <a:path w="7089136" h="6875928" extrusionOk="0">
                <a:moveTo>
                  <a:pt x="0" y="0"/>
                </a:moveTo>
                <a:lnTo>
                  <a:pt x="5076883" y="17930"/>
                </a:lnTo>
                <a:lnTo>
                  <a:pt x="7089136" y="3303494"/>
                </a:lnTo>
                <a:lnTo>
                  <a:pt x="5829918" y="6875927"/>
                </a:lnTo>
                <a:lnTo>
                  <a:pt x="0" y="6875928"/>
                </a:lnTo>
                <a:lnTo>
                  <a:pt x="0" y="6875928"/>
                </a:lnTo>
                <a:lnTo>
                  <a:pt x="5578906" y="6875927"/>
                </a:lnTo>
                <a:lnTo>
                  <a:pt x="6838124" y="3303494"/>
                </a:lnTo>
                <a:lnTo>
                  <a:pt x="4825871" y="17930"/>
                </a:lnTo>
                <a:lnTo>
                  <a:pt x="0" y="8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38"/>
          <p:cNvSpPr/>
          <p:nvPr/>
        </p:nvSpPr>
        <p:spPr>
          <a:xfrm>
            <a:off x="5930293" y="5999599"/>
            <a:ext cx="543787" cy="573244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8"/>
          <p:cNvSpPr/>
          <p:nvPr/>
        </p:nvSpPr>
        <p:spPr>
          <a:xfrm>
            <a:off x="6753499" y="594500"/>
            <a:ext cx="4997375" cy="58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mensagens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instantâneas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escolhido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canal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primário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informal de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conversas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8"/>
          <p:cNvSpPr/>
          <p:nvPr/>
        </p:nvSpPr>
        <p:spPr>
          <a:xfrm>
            <a:off x="6768246" y="272569"/>
            <a:ext cx="2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 err="1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WhatsApp</a:t>
            </a:r>
            <a:r>
              <a:rPr lang="en-US" b="1" dirty="0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 </a:t>
            </a:r>
            <a:endParaRPr sz="1400" b="1" i="0" u="none" strike="noStrike" cap="none" dirty="0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71" name="Google Shape;171;p38"/>
          <p:cNvSpPr/>
          <p:nvPr/>
        </p:nvSpPr>
        <p:spPr>
          <a:xfrm>
            <a:off x="7488876" y="2665925"/>
            <a:ext cx="4114811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é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plataforma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online de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edição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documentos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Markdown. </a:t>
            </a: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7340148" y="2389251"/>
            <a:ext cx="213633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 err="1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Hackmd</a:t>
            </a:r>
            <a:r>
              <a:rPr lang="en-US" b="1" dirty="0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 </a:t>
            </a:r>
            <a:endParaRPr sz="1400" b="1" i="0" u="none" strike="noStrike" cap="none" dirty="0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7124874" y="5150675"/>
            <a:ext cx="46260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torna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possíveis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reuniões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compartilhamento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gravação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dentre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outros.</a:t>
            </a: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7241201" y="4787817"/>
            <a:ext cx="2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Teams </a:t>
            </a:r>
            <a:endParaRPr sz="1400" b="1" i="0" u="none" strike="noStrike" cap="none" dirty="0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75" name="Google Shape;175;p38"/>
          <p:cNvSpPr txBox="1"/>
          <p:nvPr/>
        </p:nvSpPr>
        <p:spPr>
          <a:xfrm>
            <a:off x="998500" y="2613125"/>
            <a:ext cx="4169700" cy="1516200"/>
          </a:xfrm>
          <a:prstGeom prst="rect">
            <a:avLst/>
          </a:prstGeom>
          <a:noFill/>
          <a:ln>
            <a:noFill/>
          </a:ln>
          <a:effectLst>
            <a:outerShdw dist="38100" dir="7260000" algn="bl" rotWithShape="0">
              <a:srgbClr val="000000">
                <a:alpha val="95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Ferramentas</a:t>
            </a:r>
            <a:endParaRPr sz="4500" b="1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500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Utilizadas</a:t>
            </a:r>
            <a:endParaRPr sz="4500" b="1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77" name="Google Shape;177;p38"/>
          <p:cNvSpPr/>
          <p:nvPr/>
        </p:nvSpPr>
        <p:spPr>
          <a:xfrm>
            <a:off x="7134841" y="1765913"/>
            <a:ext cx="4485321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tem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função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nuvem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8"/>
          <p:cNvSpPr/>
          <p:nvPr/>
        </p:nvSpPr>
        <p:spPr>
          <a:xfrm>
            <a:off x="6903367" y="1427213"/>
            <a:ext cx="2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Google Drive</a:t>
            </a:r>
            <a:endParaRPr sz="1400" b="1" i="0" u="none" strike="noStrike" cap="none" dirty="0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80" name="Google Shape;180;p38"/>
          <p:cNvSpPr/>
          <p:nvPr/>
        </p:nvSpPr>
        <p:spPr>
          <a:xfrm>
            <a:off x="7505349" y="4007780"/>
            <a:ext cx="4245525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é um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online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que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possibilita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reuniões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tempo real com 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integrantes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um canal/</a:t>
            </a:r>
            <a:r>
              <a:rPr lang="en-US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8"/>
          <p:cNvSpPr/>
          <p:nvPr/>
        </p:nvSpPr>
        <p:spPr>
          <a:xfrm>
            <a:off x="7505350" y="3676097"/>
            <a:ext cx="2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Discord </a:t>
            </a:r>
            <a:endParaRPr sz="1400" b="1" i="0" u="none" strike="noStrike" cap="none" dirty="0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87" name="Google Shape;187;p38"/>
          <p:cNvSpPr txBox="1"/>
          <p:nvPr/>
        </p:nvSpPr>
        <p:spPr>
          <a:xfrm>
            <a:off x="1881325" y="3133750"/>
            <a:ext cx="4169700" cy="708000"/>
          </a:xfrm>
          <a:prstGeom prst="rect">
            <a:avLst/>
          </a:prstGeom>
          <a:noFill/>
          <a:ln>
            <a:noFill/>
          </a:ln>
          <a:effectLst>
            <a:outerShdw dist="38100" dir="7260000" algn="bl" rotWithShape="0">
              <a:srgbClr val="000000">
                <a:alpha val="95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7" name="Google Shape;166;p38"/>
          <p:cNvSpPr/>
          <p:nvPr/>
        </p:nvSpPr>
        <p:spPr>
          <a:xfrm>
            <a:off x="6373108" y="4859468"/>
            <a:ext cx="543787" cy="573244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66;p38"/>
          <p:cNvSpPr/>
          <p:nvPr/>
        </p:nvSpPr>
        <p:spPr>
          <a:xfrm>
            <a:off x="6645002" y="3823003"/>
            <a:ext cx="543787" cy="573244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166;p38"/>
          <p:cNvSpPr/>
          <p:nvPr/>
        </p:nvSpPr>
        <p:spPr>
          <a:xfrm>
            <a:off x="6545338" y="2389251"/>
            <a:ext cx="543787" cy="573244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66;p38"/>
          <p:cNvSpPr/>
          <p:nvPr/>
        </p:nvSpPr>
        <p:spPr>
          <a:xfrm>
            <a:off x="5934969" y="1415622"/>
            <a:ext cx="543787" cy="573244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66;p38"/>
          <p:cNvSpPr/>
          <p:nvPr/>
        </p:nvSpPr>
        <p:spPr>
          <a:xfrm>
            <a:off x="5438301" y="441919"/>
            <a:ext cx="543787" cy="573244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286" y="476251"/>
            <a:ext cx="477816" cy="47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3832" y="1479675"/>
            <a:ext cx="450098" cy="44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8237" y="2514309"/>
            <a:ext cx="340285" cy="32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6925" y="3845447"/>
            <a:ext cx="499939" cy="52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3108" y="4914365"/>
            <a:ext cx="530259" cy="4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73;p38"/>
          <p:cNvSpPr/>
          <p:nvPr/>
        </p:nvSpPr>
        <p:spPr>
          <a:xfrm>
            <a:off x="6939186" y="6179768"/>
            <a:ext cx="46260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74;p38"/>
          <p:cNvSpPr/>
          <p:nvPr/>
        </p:nvSpPr>
        <p:spPr>
          <a:xfrm>
            <a:off x="6680677" y="5941928"/>
            <a:ext cx="213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 dirty="0" err="1" smtClean="0">
                <a:solidFill>
                  <a:srgbClr val="3F3F3F"/>
                </a:solidFill>
                <a:latin typeface="BioRhyme"/>
                <a:ea typeface="BioRhyme"/>
                <a:cs typeface="BioRhyme"/>
                <a:sym typeface="BioRhyme"/>
              </a:rPr>
              <a:t>GitHub</a:t>
            </a:r>
            <a:endParaRPr sz="1400" b="1" i="0" u="none" strike="noStrike" cap="none" dirty="0">
              <a:solidFill>
                <a:srgbClr val="3F3F3F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35" name="Google Shape;174;p38"/>
          <p:cNvSpPr/>
          <p:nvPr/>
        </p:nvSpPr>
        <p:spPr>
          <a:xfrm>
            <a:off x="6753498" y="6234143"/>
            <a:ext cx="4866661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42857"/>
              </a:lnSpc>
              <a:buSzPts val="1400"/>
            </a:pPr>
            <a:r>
              <a:rPr lang="en-US" sz="1400" i="0" u="none" strike="noStrike" cap="none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Este </a:t>
            </a:r>
            <a:r>
              <a:rPr lang="en-US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a</a:t>
            </a:r>
            <a:r>
              <a:rPr lang="en-US" sz="1400" i="0" u="none" strike="noStrike" cap="none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plicativo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BioRhyme"/>
                <a:cs typeface="Calibri" pitchFamily="34" charset="0"/>
              </a:rPr>
              <a:t>s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erá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400" i="0" u="none" strike="noStrike" cap="none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utilizado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 </a:t>
            </a:r>
            <a:r>
              <a:rPr lang="en-US" sz="1400" i="0" u="none" strike="noStrike" cap="none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para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 </a:t>
            </a:r>
            <a:r>
              <a:rPr lang="en-US" sz="1400" i="0" u="none" strike="noStrike" cap="none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controle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 de </a:t>
            </a:r>
            <a:r>
              <a:rPr lang="en-US" sz="1400" i="0" u="none" strike="noStrike" cap="none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versionamento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 do </a:t>
            </a:r>
            <a:r>
              <a:rPr lang="en-US" sz="1400" i="0" u="none" strike="noStrike" cap="none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projeto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 e </a:t>
            </a:r>
            <a:r>
              <a:rPr lang="en-US" sz="1400" i="0" u="none" strike="noStrike" cap="none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controle</a:t>
            </a:r>
            <a:r>
              <a:rPr lang="en-US" sz="1400" i="0" u="none" strike="noStrike" cap="none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 </a:t>
            </a:r>
            <a:r>
              <a:rPr lang="en-US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da </a:t>
            </a:r>
            <a:r>
              <a:rPr lang="en-US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documentação</a:t>
            </a:r>
            <a:r>
              <a:rPr lang="en-US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 </a:t>
            </a:r>
            <a:r>
              <a:rPr lang="en-US" dirty="0" err="1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realizada</a:t>
            </a:r>
            <a:r>
              <a:rPr lang="en-US" dirty="0" smtClean="0">
                <a:solidFill>
                  <a:srgbClr val="3F3F3F"/>
                </a:solidFill>
                <a:latin typeface="Calibri" pitchFamily="34" charset="0"/>
                <a:ea typeface="BioRhyme"/>
                <a:cs typeface="Calibri" pitchFamily="34" charset="0"/>
                <a:sym typeface="BioRhyme"/>
              </a:rPr>
              <a:t>.</a:t>
            </a:r>
            <a:endParaRPr sz="1400" i="0" u="none" strike="noStrike" cap="none" dirty="0">
              <a:solidFill>
                <a:srgbClr val="3F3F3F"/>
              </a:solidFill>
              <a:latin typeface="Calibri" pitchFamily="34" charset="0"/>
              <a:ea typeface="BioRhyme"/>
              <a:cs typeface="Calibri" pitchFamily="34" charset="0"/>
              <a:sym typeface="BioRhyme"/>
            </a:endParaRPr>
          </a:p>
        </p:txBody>
      </p:sp>
      <p:pic>
        <p:nvPicPr>
          <p:cNvPr id="1026" name="Picture 2" descr="GitHub - Apps on Google Pla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01" y="6084143"/>
            <a:ext cx="392970" cy="39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/>
        </p:nvSpPr>
        <p:spPr>
          <a:xfrm>
            <a:off x="5718982" y="885076"/>
            <a:ext cx="4489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Adotado</a:t>
            </a:r>
            <a:endParaRPr sz="54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93" name="Google Shape;193;p39"/>
          <p:cNvSpPr txBox="1"/>
          <p:nvPr/>
        </p:nvSpPr>
        <p:spPr>
          <a:xfrm>
            <a:off x="5718983" y="443030"/>
            <a:ext cx="330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Processo</a:t>
            </a:r>
            <a:endParaRPr sz="3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194" name="Google Shape;194;p39"/>
          <p:cNvSpPr txBox="1"/>
          <p:nvPr/>
        </p:nvSpPr>
        <p:spPr>
          <a:xfrm>
            <a:off x="880050" y="2452200"/>
            <a:ext cx="107448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Design Thinking é um processo ou conjunto de processos usados para projetar conceitos como novos produtos, edifícios e máquinas.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Ele se tornou intimamente associada à inovação e à criação de produtos e serviços inovadores.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Busca centrar o desenvolvimento no ser humano, criando empatia com os usuários, entendendo-os e trabalhando em soluções para seus problemas por meio de experimentação contínua.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92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Tenta mapear e mesclar a experiência cultural, a visão de mundo e os processos inseridos na vida dos indivíduos, no intuito de obter uma visão mais completa na solução de problemas e, dessa forma, melhor identificar as barreiras e gerar alternativas viáveis para transpô-las.</a:t>
            </a:r>
            <a:endParaRPr sz="19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84414" cy="225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39"/>
          <p:cNvCxnSpPr/>
          <p:nvPr/>
        </p:nvCxnSpPr>
        <p:spPr>
          <a:xfrm>
            <a:off x="5484415" y="1808485"/>
            <a:ext cx="6294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7" name="Google Shape;197;p39"/>
          <p:cNvSpPr/>
          <p:nvPr/>
        </p:nvSpPr>
        <p:spPr>
          <a:xfrm>
            <a:off x="0" y="0"/>
            <a:ext cx="5484300" cy="2251500"/>
          </a:xfrm>
          <a:prstGeom prst="rect">
            <a:avLst/>
          </a:prstGeom>
          <a:gradFill>
            <a:gsLst>
              <a:gs pos="0">
                <a:srgbClr val="7B230B">
                  <a:alpha val="49411"/>
                </a:srgbClr>
              </a:gs>
              <a:gs pos="100000">
                <a:srgbClr val="F06C46">
                  <a:alpha val="49411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/>
          <p:nvPr/>
        </p:nvSpPr>
        <p:spPr>
          <a:xfrm>
            <a:off x="7201900" y="4143750"/>
            <a:ext cx="48045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O design thinking foi escolhido por ser uma abordagem que busca a solução de problemas de forma coletiva e colaborativa, em uma perspectiva de empatia máxima com seus stakeholders: as pessoas são colocadas no centro de desenvolvimento do produto – não somente o consumidor final, mas todos os envolvidos na ideia (trabalhos em equipes multidisciplinares são comuns nesse conceito).</a:t>
            </a:r>
            <a:endParaRPr sz="15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0"/>
          <p:cNvSpPr txBox="1"/>
          <p:nvPr/>
        </p:nvSpPr>
        <p:spPr>
          <a:xfrm>
            <a:off x="7296421" y="1981323"/>
            <a:ext cx="4133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Design Thinking</a:t>
            </a:r>
            <a:endParaRPr sz="54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04" name="Google Shape;204;p40"/>
          <p:cNvSpPr txBox="1"/>
          <p:nvPr/>
        </p:nvSpPr>
        <p:spPr>
          <a:xfrm>
            <a:off x="7296422" y="1428500"/>
            <a:ext cx="3616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Justificativa</a:t>
            </a:r>
            <a:endParaRPr sz="32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205" name="Google Shape;205;p40"/>
          <p:cNvCxnSpPr/>
          <p:nvPr/>
        </p:nvCxnSpPr>
        <p:spPr>
          <a:xfrm>
            <a:off x="7564019" y="3794195"/>
            <a:ext cx="3148800" cy="0"/>
          </a:xfrm>
          <a:prstGeom prst="straightConnector1">
            <a:avLst/>
          </a:prstGeom>
          <a:noFill/>
          <a:ln w="38100" cap="flat" cmpd="sng">
            <a:solidFill>
              <a:srgbClr val="F06C46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51" y="1642100"/>
            <a:ext cx="6605450" cy="36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1"/>
          <p:cNvPicPr preferRelativeResize="0"/>
          <p:nvPr/>
        </p:nvPicPr>
        <p:blipFill rotWithShape="1">
          <a:blip r:embed="rId3">
            <a:alphaModFix/>
          </a:blip>
          <a:srcRect l="14337" r="19040"/>
          <a:stretch/>
        </p:blipFill>
        <p:spPr>
          <a:xfrm>
            <a:off x="0" y="2500825"/>
            <a:ext cx="2336575" cy="43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1"/>
          <p:cNvPicPr preferRelativeResize="0"/>
          <p:nvPr/>
        </p:nvPicPr>
        <p:blipFill rotWithShape="1">
          <a:blip r:embed="rId4">
            <a:alphaModFix/>
          </a:blip>
          <a:srcRect l="16543" r="45780"/>
          <a:stretch/>
        </p:blipFill>
        <p:spPr>
          <a:xfrm>
            <a:off x="7604750" y="0"/>
            <a:ext cx="458725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1"/>
          <p:cNvSpPr/>
          <p:nvPr/>
        </p:nvSpPr>
        <p:spPr>
          <a:xfrm>
            <a:off x="7604725" y="0"/>
            <a:ext cx="4587300" cy="6858000"/>
          </a:xfrm>
          <a:prstGeom prst="rect">
            <a:avLst/>
          </a:prstGeom>
          <a:gradFill>
            <a:gsLst>
              <a:gs pos="0">
                <a:srgbClr val="7B230B">
                  <a:alpha val="49411"/>
                </a:srgbClr>
              </a:gs>
              <a:gs pos="100000">
                <a:srgbClr val="F06C46">
                  <a:alpha val="4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1"/>
          <p:cNvSpPr/>
          <p:nvPr/>
        </p:nvSpPr>
        <p:spPr>
          <a:xfrm>
            <a:off x="0" y="2500825"/>
            <a:ext cx="2336700" cy="4357200"/>
          </a:xfrm>
          <a:prstGeom prst="rect">
            <a:avLst/>
          </a:prstGeom>
          <a:gradFill>
            <a:gsLst>
              <a:gs pos="0">
                <a:srgbClr val="7B230B">
                  <a:alpha val="49411"/>
                </a:srgbClr>
              </a:gs>
              <a:gs pos="100000">
                <a:srgbClr val="F06C46">
                  <a:alpha val="49411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1"/>
          <p:cNvSpPr/>
          <p:nvPr/>
        </p:nvSpPr>
        <p:spPr>
          <a:xfrm>
            <a:off x="7247962" y="1810450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1"/>
          <p:cNvSpPr/>
          <p:nvPr/>
        </p:nvSpPr>
        <p:spPr>
          <a:xfrm>
            <a:off x="8013575" y="1897238"/>
            <a:ext cx="40968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Durante essa fase, o profissional busca consultar com especialistas da área, observar os usuários e se conectar com os mesmos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1"/>
          <p:cNvSpPr/>
          <p:nvPr/>
        </p:nvSpPr>
        <p:spPr>
          <a:xfrm>
            <a:off x="8239947" y="1577348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Empatizar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18" name="Google Shape;218;p41"/>
          <p:cNvSpPr txBox="1"/>
          <p:nvPr/>
        </p:nvSpPr>
        <p:spPr>
          <a:xfrm>
            <a:off x="2685571" y="3222275"/>
            <a:ext cx="4096800" cy="18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 Design thinking encoraja que suas etapas não sejam seguidas linearmente, as fases do processo podem ser puladas e repetidas conforme o entendimento dos requisitos, artefatos e necessidades das pessoas de interesse sejam aprimorados. Dessa forma o processo não fica engessado e a solução se torna mais adequada às necessidades dos envolvidos.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100" b="0" i="0" u="none" strike="noStrike" cap="non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1"/>
          <p:cNvSpPr txBox="1"/>
          <p:nvPr/>
        </p:nvSpPr>
        <p:spPr>
          <a:xfrm>
            <a:off x="1064844" y="375412"/>
            <a:ext cx="44048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Design</a:t>
            </a:r>
            <a:endParaRPr sz="40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20" name="Google Shape;220;p41"/>
          <p:cNvSpPr txBox="1"/>
          <p:nvPr/>
        </p:nvSpPr>
        <p:spPr>
          <a:xfrm>
            <a:off x="2455997" y="941613"/>
            <a:ext cx="61493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Thinking</a:t>
            </a:r>
            <a:endParaRPr sz="32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21" name="Google Shape;221;p41"/>
          <p:cNvSpPr txBox="1"/>
          <p:nvPr/>
        </p:nvSpPr>
        <p:spPr>
          <a:xfrm>
            <a:off x="2685576" y="2614256"/>
            <a:ext cx="271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Etapas</a:t>
            </a:r>
            <a:endParaRPr sz="2700" b="0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cxnSp>
        <p:nvCxnSpPr>
          <p:cNvPr id="222" name="Google Shape;222;p41"/>
          <p:cNvCxnSpPr/>
          <p:nvPr/>
        </p:nvCxnSpPr>
        <p:spPr>
          <a:xfrm>
            <a:off x="1310640" y="1668435"/>
            <a:ext cx="629412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41"/>
          <p:cNvSpPr/>
          <p:nvPr/>
        </p:nvSpPr>
        <p:spPr>
          <a:xfrm>
            <a:off x="7247962" y="2857575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41"/>
          <p:cNvSpPr/>
          <p:nvPr/>
        </p:nvSpPr>
        <p:spPr>
          <a:xfrm>
            <a:off x="7939625" y="2973375"/>
            <a:ext cx="40968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reúne aqui as informações que foram criadas e acumuladas durante o estágio de Empatia.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41"/>
          <p:cNvSpPr/>
          <p:nvPr/>
        </p:nvSpPr>
        <p:spPr>
          <a:xfrm>
            <a:off x="8239947" y="2624473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Definir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26" name="Google Shape;226;p41"/>
          <p:cNvSpPr/>
          <p:nvPr/>
        </p:nvSpPr>
        <p:spPr>
          <a:xfrm>
            <a:off x="7247962" y="3904700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1"/>
          <p:cNvSpPr/>
          <p:nvPr/>
        </p:nvSpPr>
        <p:spPr>
          <a:xfrm>
            <a:off x="7939625" y="4020500"/>
            <a:ext cx="42447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Nesse estágio, a equipe pode começar a "pensar fora da caixa" para identificar novas soluções para a definição do problema que você criou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1"/>
          <p:cNvSpPr/>
          <p:nvPr/>
        </p:nvSpPr>
        <p:spPr>
          <a:xfrm>
            <a:off x="8239947" y="3671598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Idealizar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29" name="Google Shape;229;p41"/>
          <p:cNvSpPr/>
          <p:nvPr/>
        </p:nvSpPr>
        <p:spPr>
          <a:xfrm>
            <a:off x="7247962" y="4951825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1"/>
          <p:cNvSpPr/>
          <p:nvPr/>
        </p:nvSpPr>
        <p:spPr>
          <a:xfrm>
            <a:off x="8013575" y="5067625"/>
            <a:ext cx="40968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Aqui devemos começar com um protótipo de baixa fidelidade e gradativamente ir evoluindo até um de alta de fidelidade.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1"/>
          <p:cNvSpPr/>
          <p:nvPr/>
        </p:nvSpPr>
        <p:spPr>
          <a:xfrm>
            <a:off x="8239947" y="4718723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Prototipar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32" name="Google Shape;232;p41"/>
          <p:cNvSpPr/>
          <p:nvPr/>
        </p:nvSpPr>
        <p:spPr>
          <a:xfrm>
            <a:off x="7247962" y="5998950"/>
            <a:ext cx="683100" cy="672000"/>
          </a:xfrm>
          <a:prstGeom prst="ellipse">
            <a:avLst/>
          </a:prstGeom>
          <a:solidFill>
            <a:srgbClr val="F59D8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8013575" y="6070360"/>
            <a:ext cx="40968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gerados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durante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fase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teste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frequentemente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usados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definir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problemas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informar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compreensão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11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usuários</a:t>
            </a:r>
            <a:r>
              <a: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1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1"/>
          <p:cNvSpPr/>
          <p:nvPr/>
        </p:nvSpPr>
        <p:spPr>
          <a:xfrm>
            <a:off x="8239947" y="5765848"/>
            <a:ext cx="213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1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Testar</a:t>
            </a:r>
            <a:endParaRPr sz="1400" b="1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4825" y="1961767"/>
            <a:ext cx="369350" cy="3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5610" y="2969689"/>
            <a:ext cx="447775" cy="4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65600" y="4016813"/>
            <a:ext cx="447775" cy="4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600" y="5063938"/>
            <a:ext cx="447775" cy="4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5609" y="6111075"/>
            <a:ext cx="447775" cy="4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2"/>
          <p:cNvPicPr preferRelativeResize="0"/>
          <p:nvPr/>
        </p:nvPicPr>
        <p:blipFill rotWithShape="1">
          <a:blip r:embed="rId3">
            <a:alphaModFix/>
          </a:blip>
          <a:srcRect t="3635" b="3635"/>
          <a:stretch/>
        </p:blipFill>
        <p:spPr>
          <a:xfrm>
            <a:off x="0" y="3630000"/>
            <a:ext cx="12192000" cy="322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2"/>
          <p:cNvSpPr/>
          <p:nvPr/>
        </p:nvSpPr>
        <p:spPr>
          <a:xfrm>
            <a:off x="4212895" y="2729998"/>
            <a:ext cx="3766200" cy="900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7B230B"/>
              </a:gs>
              <a:gs pos="100000">
                <a:srgbClr val="F06C46"/>
              </a:gs>
            </a:gsLst>
            <a:lin ang="5400000" scaled="0"/>
          </a:gradFill>
          <a:ln>
            <a:noFill/>
          </a:ln>
          <a:effectLst>
            <a:outerShdw blurRad="190500" sx="102000" sy="102000" algn="ctr" rotWithShape="0">
              <a:srgbClr val="000000">
                <a:alpha val="2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2"/>
          <p:cNvSpPr txBox="1"/>
          <p:nvPr/>
        </p:nvSpPr>
        <p:spPr>
          <a:xfrm>
            <a:off x="4686877" y="2996411"/>
            <a:ext cx="2676600" cy="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BioRhyme"/>
                <a:ea typeface="BioRhyme"/>
                <a:cs typeface="BioRhyme"/>
                <a:sym typeface="BioRhyme"/>
              </a:rPr>
              <a:t>Heatmap</a:t>
            </a:r>
            <a:endParaRPr sz="2300" b="0" i="0" u="none" strike="noStrike" cap="none">
              <a:solidFill>
                <a:schemeClr val="lt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814053" y="1759000"/>
            <a:ext cx="102924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000">
                <a:solidFill>
                  <a:srgbClr val="24292E"/>
                </a:solidFill>
                <a:highlight>
                  <a:srgbClr val="FFFFFF"/>
                </a:highlight>
              </a:rPr>
              <a:t>O grupo se reunirá semanalmente para organização e avaliação das atividades com base nos horários livres da maioria dos integrantes.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814052" y="733691"/>
            <a:ext cx="582304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>
                <a:solidFill>
                  <a:schemeClr val="dk1"/>
                </a:solidFill>
                <a:latin typeface="BioRhyme"/>
                <a:ea typeface="BioRhyme"/>
                <a:cs typeface="BioRhyme"/>
                <a:sym typeface="BioRhyme"/>
              </a:rPr>
              <a:t>Disponibilidade</a:t>
            </a:r>
            <a:endParaRPr sz="4800" b="1" i="0" u="none" strike="noStrike" cap="none">
              <a:solidFill>
                <a:schemeClr val="dk1"/>
              </a:solidFill>
              <a:latin typeface="BioRhyme"/>
              <a:ea typeface="BioRhyme"/>
              <a:cs typeface="BioRhyme"/>
              <a:sym typeface="BioRhym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663</Words>
  <Application>Microsoft Office PowerPoint</Application>
  <PresentationFormat>Personalizar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Roboto</vt:lpstr>
      <vt:lpstr>Calibri</vt:lpstr>
      <vt:lpstr>BioRhyme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Amaral</dc:creator>
  <cp:lastModifiedBy>Victor Amaral</cp:lastModifiedBy>
  <cp:revision>4</cp:revision>
  <dcterms:modified xsi:type="dcterms:W3CDTF">2020-09-21T17:06:51Z</dcterms:modified>
</cp:coreProperties>
</file>